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</p:sldMasterIdLst>
  <p:notesMasterIdLst>
    <p:notesMasterId r:id="rId4"/>
  </p:notesMasterIdLst>
  <p:sldIdLst>
    <p:sldId id="367" r:id="rId3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27" autoAdjust="0"/>
    <p:restoredTop sz="86551" autoAdjust="0"/>
  </p:normalViewPr>
  <p:slideViewPr>
    <p:cSldViewPr>
      <p:cViewPr varScale="1">
        <p:scale>
          <a:sx n="97" d="100"/>
          <a:sy n="97" d="100"/>
        </p:scale>
        <p:origin x="23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160" y="-90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673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826" y="0"/>
            <a:ext cx="2946246" cy="49673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A30A9FF-00B5-4B0C-8AD3-0B4E9F467FC2}" type="datetimeFigureOut">
              <a:rPr lang="ru-RU"/>
              <a:pPr>
                <a:defRPr/>
              </a:pPr>
              <a:t>26.01.18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88" y="4714953"/>
            <a:ext cx="5439101" cy="4467387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309"/>
            <a:ext cx="2946247" cy="496731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826" y="9428309"/>
            <a:ext cx="2946246" cy="496731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FAE2BCF-8DF4-46DF-91ED-EF44C8403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2907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138D2-8AA4-4620-91E3-7F99B3CADA6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53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90B43-9F49-4D29-BB12-0F7A6383E38E}" type="datetime1">
              <a:rPr lang="ru-RU" smtClean="0"/>
              <a:pPr>
                <a:defRPr/>
              </a:pPr>
              <a:t>26.01.18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B5340-42DC-47CE-9873-63A93047A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1AD64-C386-46D1-B2B0-F39139CD6A30}" type="datetime1">
              <a:rPr lang="ru-RU" smtClean="0"/>
              <a:pPr>
                <a:defRPr/>
              </a:pPr>
              <a:t>26.01.18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8C9DF-49E0-4FD7-B91A-42B07D6F6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3C5B7-5F32-48DD-803D-1ABA8D4C114E}" type="datetime1">
              <a:rPr lang="ru-RU" smtClean="0"/>
              <a:pPr>
                <a:defRPr/>
              </a:pPr>
              <a:t>26.01.18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0B370-259E-4E27-A7F4-4FC54AC21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57E79-FA61-487F-A84D-BCFD71F48F30}" type="datetime1">
              <a:rPr lang="ru-RU" smtClean="0"/>
              <a:pPr>
                <a:defRPr/>
              </a:pPr>
              <a:t>26.01.18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0E275-0119-477E-ACEB-99BA1571AD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9C6D8-F031-4C2F-A9F7-999646660973}" type="datetime1">
              <a:rPr lang="ru-RU" smtClean="0"/>
              <a:pPr>
                <a:defRPr/>
              </a:pPr>
              <a:t>26.01.18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4F3FD-0D52-4BC4-89EA-24C21DA88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0BD6-C1E9-4212-BD25-D00D1EF5EB25}" type="datetime1">
              <a:rPr lang="ru-RU" smtClean="0"/>
              <a:pPr>
                <a:defRPr/>
              </a:pPr>
              <a:t>26.01.18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64374-47CC-4F32-BDB4-88157F988F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F5CE6-95C5-4A2C-A068-A1F0076E4E92}" type="datetime1">
              <a:rPr lang="ru-RU" smtClean="0"/>
              <a:pPr>
                <a:defRPr/>
              </a:pPr>
              <a:t>26.01.18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78EFA-3294-4B58-A938-20EC2ECE1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AF216-1359-4AE4-8A0E-32ED8382A52F}" type="datetime1">
              <a:rPr lang="ru-RU" smtClean="0"/>
              <a:pPr>
                <a:defRPr/>
              </a:pPr>
              <a:t>26.01.18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AE5DE-834E-4F61-828B-75C8B6AF9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B3A32-86BA-4A50-9122-4CE79607C4EF}" type="datetime1">
              <a:rPr lang="ru-RU" smtClean="0"/>
              <a:pPr>
                <a:defRPr/>
              </a:pPr>
              <a:t>26.01.18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09B64-6200-47D1-8317-DE07DCF0D3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112B4-313C-49E6-B655-BB1D47D2F3D2}" type="datetime1">
              <a:rPr lang="ru-RU" smtClean="0"/>
              <a:pPr>
                <a:defRPr/>
              </a:pPr>
              <a:t>26.01.18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CCAB4-C9B3-442B-92EB-16A5AE70A9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75420-1E58-44E5-9752-900654F08E67}" type="datetime1">
              <a:rPr lang="ru-RU" smtClean="0"/>
              <a:pPr>
                <a:defRPr/>
              </a:pPr>
              <a:t>26.01.18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17ACF-6D89-42B3-9000-98A474933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672DC-BBB9-4726-84FB-D59A4F3D704D}" type="datetime1">
              <a:rPr lang="ru-RU" smtClean="0"/>
              <a:pPr>
                <a:defRPr/>
              </a:pPr>
              <a:t>26.01.18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83B08-8E2C-4D46-BCF8-ACD9F071E8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4B649-03F0-40A9-9708-AEEBADF3E83D}" type="datetime1">
              <a:rPr lang="ru-RU" smtClean="0"/>
              <a:pPr>
                <a:defRPr/>
              </a:pPr>
              <a:t>26.01.18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57421-327C-4445-8D2B-D1CB12B31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ECCE8-F82F-48C4-A869-D0E54A52C8F8}" type="datetime1">
              <a:rPr lang="ru-RU" smtClean="0"/>
              <a:pPr>
                <a:defRPr/>
              </a:pPr>
              <a:t>26.01.18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955E2-CE24-4B4F-8481-9405E547E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34900-DC00-4C84-99AE-3C832AA8FA6A}" type="datetime1">
              <a:rPr lang="ru-RU" smtClean="0"/>
              <a:pPr>
                <a:defRPr/>
              </a:pPr>
              <a:t>26.01.18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96D-AAFC-45F6-9298-1B636E8BF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85670-3FEB-4535-A930-D4454438874F}" type="datetime1">
              <a:rPr lang="ru-RU" smtClean="0"/>
              <a:pPr>
                <a:defRPr/>
              </a:pPr>
              <a:t>26.01.18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152D8-6A0B-449B-8CD3-9C4D59F817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FBE84-6164-4935-A9C6-1B60A4B66DC5}" type="datetime1">
              <a:rPr lang="ru-RU" smtClean="0"/>
              <a:pPr>
                <a:defRPr/>
              </a:pPr>
              <a:t>26.01.18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DEF9F-2200-47F7-A99D-81C32778F8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11752-BE14-490F-A135-502D5BD3B60D}" type="datetime1">
              <a:rPr lang="ru-RU" smtClean="0"/>
              <a:pPr>
                <a:defRPr/>
              </a:pPr>
              <a:t>26.01.18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21413-E84F-4C32-AE55-02E1F7A1A3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84A4B-3A8C-4AFA-A19D-C9CF15234984}" type="datetime1">
              <a:rPr lang="ru-RU" smtClean="0"/>
              <a:pPr>
                <a:defRPr/>
              </a:pPr>
              <a:t>26.01.18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55C25-9171-47C0-8251-0A1BB49E97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4B199-2F91-4688-A345-86B8D2AEAC61}" type="datetime1">
              <a:rPr lang="ru-RU" smtClean="0"/>
              <a:pPr>
                <a:defRPr/>
              </a:pPr>
              <a:t>26.01.18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E51E6-653A-4FED-84BD-CFADA40E2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DC71E-C90D-4C51-A116-E56421231005}" type="datetime1">
              <a:rPr lang="ru-RU" smtClean="0"/>
              <a:pPr>
                <a:defRPr/>
              </a:pPr>
              <a:t>26.01.18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2D7AF-3C51-4524-894D-9D55B57B4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AD71F-7A04-4B85-A0DB-EFBC20C8FD46}" type="datetime1">
              <a:rPr lang="ru-RU" smtClean="0"/>
              <a:pPr>
                <a:defRPr/>
              </a:pPr>
              <a:t>26.01.18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D7C0A-390E-4854-8C76-CF06A4B79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69F17A-DD95-4087-9CF7-673FED140955}" type="datetime1">
              <a:rPr lang="ru-RU" smtClean="0"/>
              <a:pPr>
                <a:defRPr/>
              </a:pPr>
              <a:t>26.01.18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8305B2-EA5F-4817-B1E3-4FB28147C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33FF32-C287-4AFD-889A-F65AC0FFB47C}" type="datetime1">
              <a:rPr lang="ru-RU" smtClean="0"/>
              <a:pPr>
                <a:defRPr/>
              </a:pPr>
              <a:t>26.01.18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979EF7-EE4C-45B3-A5B4-A8C10844B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20" y="-11670"/>
            <a:ext cx="9144001" cy="6855690"/>
          </a:xfr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899591" y="1988840"/>
            <a:ext cx="5539627" cy="46085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800" dirty="0">
              <a:solidFill>
                <a:srgbClr val="00407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6612" y="15388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Необходимость наличия защитного заземления при 3-х фазном подключении садового дома</a:t>
            </a:r>
            <a:endParaRPr lang="ru-RU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auto">
          <a:xfrm>
            <a:off x="260464" y="938718"/>
            <a:ext cx="8413893" cy="543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ClrTx/>
              <a:buFont typeface="Wingdings" panose="05000000000000000000" pitchFamily="2" charset="2"/>
              <a:buChar char="q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Защитное заземление садового дома представляет собой заземляющее устройство, состоящее из металлических заземлителей, закапываемых в землю, связанных между собой, и металлического заземляющего проводника, соединяющего заземлители с корпусом вводного распределительного устройства дома.</a:t>
            </a:r>
          </a:p>
          <a:p>
            <a:pPr algn="just">
              <a:buClrTx/>
              <a:buFont typeface="Wingdings" panose="05000000000000000000" pitchFamily="2" charset="2"/>
              <a:buChar char="q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Защитное заземление обеспечивает через повторное заземление  защитного и нулевого проводников внутренней электропроводки дома в вводном распределительном устройстве:</a:t>
            </a:r>
          </a:p>
          <a:p>
            <a:pPr marL="717550" algn="just">
              <a:buClrTx/>
              <a:buFont typeface="Wingdings" panose="05000000000000000000" pitchFamily="2" charset="2"/>
              <a:buChar char="§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защиту людей от поражения электрическим током при прикосновении к металлическим частям бытового электрооборудования, которые могут оказаться под напряжением вследствие нарушения изоляции;</a:t>
            </a:r>
          </a:p>
          <a:p>
            <a:pPr marL="717550" algn="just">
              <a:buClrTx/>
              <a:buFont typeface="Wingdings" panose="05000000000000000000" pitchFamily="2" charset="2"/>
              <a:buChar char="§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защиту бытового электрооборудования, находящегося в доме, от выхода из строя, при обрыве нулевого проводника (перекоса фаз). </a:t>
            </a:r>
          </a:p>
          <a:p>
            <a:pPr marL="717550" algn="just">
              <a:buClrTx/>
              <a:buFont typeface="Wingdings" panose="05000000000000000000" pitchFamily="2" charset="2"/>
              <a:buChar char="§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 typeface="Wingdings" panose="05000000000000000000" pitchFamily="2" charset="2"/>
              <a:buChar char="q"/>
              <a:defRPr/>
            </a:pPr>
            <a:r>
              <a:rPr lang="ru-RU" sz="1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 защитного заземления выполняется специализированной </a:t>
            </a:r>
          </a:p>
          <a:p>
            <a:pPr marL="0" indent="0" algn="just">
              <a:buClrTx/>
              <a:buNone/>
              <a:defRPr/>
            </a:pPr>
            <a:r>
              <a:rPr lang="ru-RU" sz="1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организацией с учетом требования п. 19.1 и 19.2 свода правил</a:t>
            </a:r>
          </a:p>
          <a:p>
            <a:pPr marL="0" indent="0" algn="just">
              <a:buClrTx/>
              <a:buNone/>
              <a:defRPr/>
            </a:pPr>
            <a:r>
              <a:rPr lang="ru-RU" sz="1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«Электроустановки жилых и общественных зданий правила</a:t>
            </a:r>
          </a:p>
          <a:p>
            <a:pPr marL="0" indent="0" algn="just">
              <a:buClrTx/>
              <a:buNone/>
              <a:defRPr/>
            </a:pPr>
            <a:r>
              <a:rPr lang="ru-RU" sz="1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проектирования и монтажа» СП </a:t>
            </a:r>
            <a:r>
              <a:rPr lang="ru-RU" sz="1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256.1325800.2016.</a:t>
            </a:r>
            <a:endParaRPr lang="ru-RU" sz="12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 typeface="Wingdings" panose="05000000000000000000" pitchFamily="2" charset="2"/>
              <a:buChar char="q"/>
              <a:defRPr/>
            </a:pPr>
            <a:r>
              <a:rPr lang="ru-RU" sz="1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проверки составляется протокол проверки </a:t>
            </a:r>
          </a:p>
          <a:p>
            <a:pPr marL="0" indent="0" algn="just">
              <a:buClrTx/>
              <a:buNone/>
              <a:defRPr/>
            </a:pPr>
            <a:r>
              <a:rPr lang="ru-RU" sz="1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сопротивления заземлителей и заземляющих устройств </a:t>
            </a:r>
          </a:p>
          <a:p>
            <a:pPr marL="0" indent="0" algn="just">
              <a:buClrTx/>
              <a:buNone/>
              <a:defRPr/>
            </a:pPr>
            <a:r>
              <a:rPr lang="ru-RU" sz="1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сертифицированной в </a:t>
            </a:r>
            <a:r>
              <a:rPr lang="ru-RU" sz="12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Ростехнадзоре</a:t>
            </a:r>
            <a:r>
              <a:rPr lang="ru-RU" sz="1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организацией.</a:t>
            </a:r>
            <a:endParaRPr lang="ru-RU" sz="12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 typeface="Wingdings" panose="05000000000000000000" pitchFamily="2" charset="2"/>
              <a:buChar char="q"/>
              <a:defRPr/>
            </a:pPr>
            <a:r>
              <a:rPr lang="ru-RU" sz="1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Сопротивление заземляющих устройств должно составлять </a:t>
            </a:r>
          </a:p>
          <a:p>
            <a:pPr marL="0" indent="0" algn="just">
              <a:buClrTx/>
              <a:buNone/>
              <a:defRPr/>
            </a:pP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не более 10 Ом при 380 В </a:t>
            </a: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сточника трехфазного </a:t>
            </a:r>
            <a:r>
              <a:rPr lang="ru-RU" sz="1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тока, согласно</a:t>
            </a:r>
          </a:p>
          <a:p>
            <a:pPr marL="0" indent="0" algn="just">
              <a:buClrTx/>
              <a:buNone/>
              <a:defRPr/>
            </a:pP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требованиям п. </a:t>
            </a:r>
            <a:r>
              <a:rPr lang="ru-RU" sz="1200" kern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1.7.102 и 1.7.103 ПУЭ</a:t>
            </a:r>
            <a:r>
              <a:rPr lang="ru-RU" sz="1200" kern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2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ClrTx/>
              <a:buNone/>
              <a:defRPr/>
            </a:pPr>
            <a:endParaRPr lang="ru-RU" sz="12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ClrTx/>
              <a:buNone/>
              <a:defRPr/>
            </a:pPr>
            <a:r>
              <a:rPr lang="ru-RU" sz="15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 </a:t>
            </a:r>
            <a:r>
              <a:rPr lang="ru-RU" sz="15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трехфазной сети возможно только при условии </a:t>
            </a:r>
            <a:r>
              <a:rPr lang="ru-RU" sz="15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данных </a:t>
            </a:r>
            <a:r>
              <a:rPr lang="ru-RU" sz="15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работ.</a:t>
            </a: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536575">
              <a:buNone/>
              <a:defRPr/>
            </a:pPr>
            <a:endParaRPr lang="ru-RU" sz="14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35A40-F186-46E1-81A4-78292E433BC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739" y="3340589"/>
            <a:ext cx="3197689" cy="276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8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5344</TotalTime>
  <Words>201</Words>
  <Application>Microsoft Office PowerPoint</Application>
  <PresentationFormat>Экран (4:3)</PresentationFormat>
  <Paragraphs>24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Times New Roman</vt:lpstr>
      <vt:lpstr>Wingdings</vt:lpstr>
      <vt:lpstr>3_Тема Office</vt:lpstr>
      <vt:lpstr>5_Тема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ОАО «Ярославская электросетевая компания»</dc:title>
  <dc:creator>Ванюков А.А.</dc:creator>
  <cp:lastModifiedBy>Шарошихин К.И.</cp:lastModifiedBy>
  <cp:revision>576</cp:revision>
  <cp:lastPrinted>2018-01-22T12:10:25Z</cp:lastPrinted>
  <dcterms:modified xsi:type="dcterms:W3CDTF">2018-01-26T06:50:37Z</dcterms:modified>
</cp:coreProperties>
</file>